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3" r:id="rId7"/>
    <p:sldId id="265" r:id="rId8"/>
    <p:sldId id="264" r:id="rId9"/>
    <p:sldId id="266" r:id="rId10"/>
    <p:sldId id="267" r:id="rId11"/>
    <p:sldId id="262" r:id="rId12"/>
    <p:sldId id="268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287A8E-6FF4-4330-935D-AC09682088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SOP – En større opgave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F11CC95D-E607-4494-822E-EDD4B62298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12820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522CBA-BAAF-4899-A336-BD4E31F7F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Empiri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AC4AEAE-2404-4BE8-AEB8-ED0574B1B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Den store danske (lex.dk):</a:t>
            </a:r>
          </a:p>
          <a:p>
            <a:r>
              <a:rPr lang="da-DK" dirty="0"/>
              <a:t>” </a:t>
            </a:r>
            <a:r>
              <a:rPr lang="da-DK" i="1" dirty="0"/>
              <a:t>Empiri, betegnelse for det, som angår erfaringen; erfaringslære.</a:t>
            </a:r>
            <a:r>
              <a:rPr lang="da-DK" dirty="0"/>
              <a:t>”</a:t>
            </a:r>
          </a:p>
          <a:p>
            <a:r>
              <a:rPr lang="da-DK" dirty="0"/>
              <a:t>Man kan danne egen empiri til sin SOP (forsøg og undersøgelser)</a:t>
            </a:r>
          </a:p>
          <a:p>
            <a:r>
              <a:rPr lang="da-DK" dirty="0"/>
              <a:t>Man kan anvende andres empiri (videnskabelige undersøgelser)</a:t>
            </a:r>
          </a:p>
          <a:p>
            <a:r>
              <a:rPr lang="da-DK" dirty="0"/>
              <a:t>Man kan sammenligne forskellig empiri</a:t>
            </a:r>
          </a:p>
          <a:p>
            <a:r>
              <a:rPr lang="da-DK" dirty="0"/>
              <a:t>Fag- og Emne-afhængigt. Diskuter med vejleder</a:t>
            </a:r>
          </a:p>
          <a:p>
            <a:r>
              <a:rPr lang="da-DK" dirty="0"/>
              <a:t>Baseret på faglige metoder</a:t>
            </a:r>
          </a:p>
        </p:txBody>
      </p:sp>
    </p:spTree>
    <p:extLst>
      <p:ext uri="{BB962C8B-B14F-4D97-AF65-F5344CB8AC3E}">
        <p14:creationId xmlns:p14="http://schemas.microsoft.com/office/powerpoint/2010/main" val="1680584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6D241D-A49E-4DB9-86A9-6B9650309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Drejebog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985D48D-A5D8-4275-8246-A2E84CC88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Udleveres som PDF</a:t>
            </a:r>
          </a:p>
          <a:p>
            <a:r>
              <a:rPr lang="da-DK" dirty="0"/>
              <a:t>Indeholder primært generelle krav og rammerne</a:t>
            </a:r>
          </a:p>
          <a:p>
            <a:r>
              <a:rPr lang="da-DK" dirty="0"/>
              <a:t>Frister og Deadlines</a:t>
            </a:r>
          </a:p>
          <a:p>
            <a:r>
              <a:rPr lang="da-DK" dirty="0"/>
              <a:t>De faglige krav er ikke i drejebogen – de skal leveres af jeres faglærere – I skal helst selv kunne se hvilke faglige krav der stilles</a:t>
            </a:r>
          </a:p>
        </p:txBody>
      </p:sp>
    </p:spTree>
    <p:extLst>
      <p:ext uri="{BB962C8B-B14F-4D97-AF65-F5344CB8AC3E}">
        <p14:creationId xmlns:p14="http://schemas.microsoft.com/office/powerpoint/2010/main" val="1743195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3C93B0-06A6-46EA-8BDA-41D17A6A1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Opsummering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D2DAE47-9110-4805-A5DE-554885264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SOP er en studieretningscase med udvidelser</a:t>
            </a:r>
          </a:p>
          <a:p>
            <a:r>
              <a:rPr lang="da-DK" dirty="0"/>
              <a:t>Længere tid</a:t>
            </a:r>
          </a:p>
          <a:p>
            <a:r>
              <a:rPr lang="da-DK" dirty="0"/>
              <a:t>Større omfang</a:t>
            </a:r>
          </a:p>
          <a:p>
            <a:r>
              <a:rPr lang="da-DK" dirty="0"/>
              <a:t>Flere krav</a:t>
            </a:r>
          </a:p>
          <a:p>
            <a:r>
              <a:rPr lang="da-DK" dirty="0"/>
              <a:t>Større frihed</a:t>
            </a:r>
          </a:p>
          <a:p>
            <a:r>
              <a:rPr lang="da-DK" dirty="0"/>
              <a:t>Mere selvstændig</a:t>
            </a:r>
          </a:p>
          <a:p>
            <a:r>
              <a:rPr lang="da-DK" dirty="0"/>
              <a:t>Forsvares mundtligt</a:t>
            </a:r>
          </a:p>
        </p:txBody>
      </p:sp>
    </p:spTree>
    <p:extLst>
      <p:ext uri="{BB962C8B-B14F-4D97-AF65-F5344CB8AC3E}">
        <p14:creationId xmlns:p14="http://schemas.microsoft.com/office/powerpoint/2010/main" val="811640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43ED4-3B2E-48D7-93BD-A71EF7252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? ? ? 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DEB1189-50F4-49D7-88BF-85FBDB79C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Spørgsmål?</a:t>
            </a:r>
          </a:p>
        </p:txBody>
      </p:sp>
    </p:spTree>
    <p:extLst>
      <p:ext uri="{BB962C8B-B14F-4D97-AF65-F5344CB8AC3E}">
        <p14:creationId xmlns:p14="http://schemas.microsoft.com/office/powerpoint/2010/main" val="2174796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5FB4-AA37-40E3-BB1C-5C173D072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Studieretnings-case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F3B04FB-A32E-4DC2-8410-7642FD519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Optakten til SOP</a:t>
            </a:r>
          </a:p>
          <a:p>
            <a:r>
              <a:rPr lang="da-DK" dirty="0"/>
              <a:t>Mere bundet emne</a:t>
            </a:r>
          </a:p>
          <a:p>
            <a:r>
              <a:rPr lang="da-DK" dirty="0"/>
              <a:t>Fagene fastlagt</a:t>
            </a:r>
          </a:p>
          <a:p>
            <a:r>
              <a:rPr lang="da-DK" dirty="0"/>
              <a:t>”generalprøve” på SOP</a:t>
            </a:r>
          </a:p>
          <a:p>
            <a:r>
              <a:rPr lang="da-DK" dirty="0"/>
              <a:t>I får feedback på den</a:t>
            </a:r>
          </a:p>
          <a:p>
            <a:r>
              <a:rPr lang="da-DK" dirty="0"/>
              <a:t>SOP er:</a:t>
            </a:r>
          </a:p>
          <a:p>
            <a:pPr lvl="1"/>
            <a:r>
              <a:rPr lang="da-DK" dirty="0"/>
              <a:t>Større</a:t>
            </a:r>
          </a:p>
          <a:p>
            <a:pPr lvl="1"/>
            <a:r>
              <a:rPr lang="da-DK" dirty="0"/>
              <a:t>Fagligt mere krævende</a:t>
            </a:r>
          </a:p>
          <a:p>
            <a:pPr lvl="1"/>
            <a:r>
              <a:rPr lang="da-DK" dirty="0"/>
              <a:t>Længere proces</a:t>
            </a:r>
          </a:p>
          <a:p>
            <a:pPr lvl="1"/>
            <a:r>
              <a:rPr lang="da-DK" dirty="0"/>
              <a:t>Mere selvstændig</a:t>
            </a:r>
          </a:p>
          <a:p>
            <a:pPr lvl="1"/>
            <a:r>
              <a:rPr lang="da-DK" dirty="0"/>
              <a:t>Afsluttet med et mundtligt forsvar</a:t>
            </a:r>
          </a:p>
          <a:p>
            <a:pPr lvl="1"/>
            <a:r>
              <a:rPr lang="da-DK" dirty="0"/>
              <a:t>Flere </a:t>
            </a:r>
            <a:r>
              <a:rPr lang="da-DK" dirty="0" err="1"/>
              <a:t>form-krav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93821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084600-8CCF-4A40-86F8-35C5F3FBC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Emnet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B8F83F3-1A75-4369-ACBB-95276B5B0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Det er JER der bestemmer</a:t>
            </a:r>
          </a:p>
          <a:p>
            <a:r>
              <a:rPr lang="da-DK" dirty="0"/>
              <a:t>Starter med en ide</a:t>
            </a:r>
          </a:p>
          <a:p>
            <a:r>
              <a:rPr lang="da-DK" dirty="0"/>
              <a:t>En undren</a:t>
            </a:r>
          </a:p>
          <a:p>
            <a:r>
              <a:rPr lang="da-DK" dirty="0"/>
              <a:t>En gammel interesse</a:t>
            </a:r>
          </a:p>
          <a:p>
            <a:r>
              <a:rPr lang="da-DK" dirty="0"/>
              <a:t>Noget I ved noget om</a:t>
            </a:r>
          </a:p>
          <a:p>
            <a:r>
              <a:rPr lang="da-DK" dirty="0"/>
              <a:t>Noget I brænder for</a:t>
            </a:r>
          </a:p>
          <a:p>
            <a:r>
              <a:rPr lang="da-DK" dirty="0"/>
              <a:t>Noget I gerne vil vide mere om</a:t>
            </a:r>
          </a:p>
        </p:txBody>
      </p:sp>
    </p:spTree>
    <p:extLst>
      <p:ext uri="{BB962C8B-B14F-4D97-AF65-F5344CB8AC3E}">
        <p14:creationId xmlns:p14="http://schemas.microsoft.com/office/powerpoint/2010/main" val="818705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6D4C56-F438-4896-8477-5C7B86257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Fagligt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1AA7991-A2D4-4DFA-AB1A-7418CC5EF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Skal kunne relateres til et af jeres studieretningsfag</a:t>
            </a:r>
          </a:p>
          <a:p>
            <a:r>
              <a:rPr lang="da-DK" dirty="0"/>
              <a:t>Skal bestå af to fag</a:t>
            </a:r>
          </a:p>
          <a:p>
            <a:r>
              <a:rPr lang="da-DK" dirty="0"/>
              <a:t>Det ene fag på A-niveau (kan være studieretningsfaget)</a:t>
            </a:r>
          </a:p>
          <a:p>
            <a:r>
              <a:rPr lang="da-DK" dirty="0"/>
              <a:t>Det andet fag kan være A, B eller C niveau</a:t>
            </a:r>
          </a:p>
          <a:p>
            <a:r>
              <a:rPr lang="da-DK" dirty="0"/>
              <a:t>Faget indgår med det højeste niveau I afslutter med</a:t>
            </a:r>
          </a:p>
          <a:p>
            <a:r>
              <a:rPr lang="da-DK" dirty="0"/>
              <a:t>Kan godt være afsluttet (fx Biologi C)</a:t>
            </a:r>
          </a:p>
        </p:txBody>
      </p:sp>
    </p:spTree>
    <p:extLst>
      <p:ext uri="{BB962C8B-B14F-4D97-AF65-F5344CB8AC3E}">
        <p14:creationId xmlns:p14="http://schemas.microsoft.com/office/powerpoint/2010/main" val="3852099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6C829C-C8EF-43F6-8992-E94885186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Det ”gode” emne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0FB5F7E-CE70-436B-B0F3-FE984C8D2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Litteratur på akademisk niveau</a:t>
            </a:r>
          </a:p>
          <a:p>
            <a:r>
              <a:rPr lang="da-DK" dirty="0"/>
              <a:t>I skal brænde for det</a:t>
            </a:r>
          </a:p>
          <a:p>
            <a:r>
              <a:rPr lang="da-DK" dirty="0"/>
              <a:t>Diskuter det med fagpersoner (fx jeres lærere)</a:t>
            </a:r>
          </a:p>
          <a:p>
            <a:r>
              <a:rPr lang="da-DK" dirty="0"/>
              <a:t>Læs om det og tilpas emnet</a:t>
            </a:r>
          </a:p>
        </p:txBody>
      </p:sp>
    </p:spTree>
    <p:extLst>
      <p:ext uri="{BB962C8B-B14F-4D97-AF65-F5344CB8AC3E}">
        <p14:creationId xmlns:p14="http://schemas.microsoft.com/office/powerpoint/2010/main" val="257926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0A4FF3-8E35-48D4-9D38-0A38C4F51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Tidsplan</a:t>
            </a:r>
            <a:br>
              <a:rPr lang="da-DK" dirty="0"/>
            </a:br>
            <a:r>
              <a:rPr lang="da-DK" dirty="0"/>
              <a:t>ca. tider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791B856-862B-4D83-A5FA-8477A1E89C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Nu – uge 37: Idefasen</a:t>
            </a:r>
          </a:p>
          <a:p>
            <a:r>
              <a:rPr lang="da-DK" dirty="0"/>
              <a:t>Ugerne 34 – 37: Fagene præsenterer muligheder</a:t>
            </a:r>
          </a:p>
          <a:p>
            <a:r>
              <a:rPr lang="da-DK" dirty="0"/>
              <a:t>Ugerne 37 – 38: Valg af fag, tildeling af vejledere</a:t>
            </a:r>
          </a:p>
          <a:p>
            <a:r>
              <a:rPr lang="da-DK" dirty="0"/>
              <a:t>Ugerne 38 – 43: Problemformulering</a:t>
            </a:r>
          </a:p>
          <a:p>
            <a:r>
              <a:rPr lang="da-DK" dirty="0"/>
              <a:t>Ugerne 41 – 48: Research og begyndende skrivning</a:t>
            </a:r>
          </a:p>
          <a:p>
            <a:r>
              <a:rPr lang="da-DK" dirty="0"/>
              <a:t>Ugerne 48 – 51: Skrive fase og skrive uge – aflevering</a:t>
            </a:r>
          </a:p>
          <a:p>
            <a:r>
              <a:rPr lang="da-DK" dirty="0"/>
              <a:t>Ca. uge 2 – 4 2022: Mundtlig eksamination</a:t>
            </a:r>
          </a:p>
        </p:txBody>
      </p:sp>
    </p:spTree>
    <p:extLst>
      <p:ext uri="{BB962C8B-B14F-4D97-AF65-F5344CB8AC3E}">
        <p14:creationId xmlns:p14="http://schemas.microsoft.com/office/powerpoint/2010/main" val="2521372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594402-1AFB-4178-9FD8-8212F7201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Dilemmaet i tidsplanen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AD49D7C-6624-419A-B55E-5D184593D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I skal vælge fag før I problemformulerer</a:t>
            </a:r>
          </a:p>
          <a:p>
            <a:r>
              <a:rPr lang="da-DK" dirty="0"/>
              <a:t>I skal have valgt fagene for at I kan få tildelt vejledere</a:t>
            </a:r>
          </a:p>
          <a:p>
            <a:r>
              <a:rPr lang="da-DK" dirty="0"/>
              <a:t>Før dette kan I ikke få konkret vejledning med emnet</a:t>
            </a:r>
          </a:p>
          <a:p>
            <a:endParaRPr lang="da-DK" dirty="0"/>
          </a:p>
          <a:p>
            <a:r>
              <a:rPr lang="da-DK" dirty="0"/>
              <a:t>Det er vanvittigt klogt at vælge emnet før fagene</a:t>
            </a:r>
          </a:p>
          <a:p>
            <a:r>
              <a:rPr lang="da-DK" dirty="0"/>
              <a:t>Det betyder at I skal søge vejledning før I får tildelt jeres vejledere</a:t>
            </a:r>
          </a:p>
          <a:p>
            <a:r>
              <a:rPr lang="da-DK" dirty="0"/>
              <a:t>Det kan kun være ”løs” og uforpligtende vejledning</a:t>
            </a:r>
          </a:p>
          <a:p>
            <a:r>
              <a:rPr lang="da-DK" dirty="0"/>
              <a:t>Det er JER der skal navigere i den proces</a:t>
            </a:r>
          </a:p>
        </p:txBody>
      </p:sp>
    </p:spTree>
    <p:extLst>
      <p:ext uri="{BB962C8B-B14F-4D97-AF65-F5344CB8AC3E}">
        <p14:creationId xmlns:p14="http://schemas.microsoft.com/office/powerpoint/2010/main" val="537743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FB7A43-1604-409B-A568-6A55A6CFF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Formkrav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5BDD52B-0B58-4E10-9529-BD3EAB7BC5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15-20 normalsider (á 2400 anslag)</a:t>
            </a:r>
          </a:p>
          <a:p>
            <a:r>
              <a:rPr lang="da-DK" dirty="0"/>
              <a:t>Struktureret – Akademisk niveau</a:t>
            </a:r>
          </a:p>
          <a:p>
            <a:r>
              <a:rPr lang="da-DK" dirty="0"/>
              <a:t>Kildebaseret (valide kilder)</a:t>
            </a:r>
          </a:p>
          <a:p>
            <a:r>
              <a:rPr lang="da-DK" dirty="0"/>
              <a:t>Besvarer opgaveformuleringen</a:t>
            </a:r>
          </a:p>
          <a:p>
            <a:r>
              <a:rPr lang="da-DK" dirty="0"/>
              <a:t>Anvender faglige metoder</a:t>
            </a:r>
          </a:p>
          <a:p>
            <a:r>
              <a:rPr lang="da-DK" dirty="0"/>
              <a:t>Baseres på både teori og empiri</a:t>
            </a:r>
          </a:p>
        </p:txBody>
      </p:sp>
    </p:spTree>
    <p:extLst>
      <p:ext uri="{BB962C8B-B14F-4D97-AF65-F5344CB8AC3E}">
        <p14:creationId xmlns:p14="http://schemas.microsoft.com/office/powerpoint/2010/main" val="106861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B00ED4-01E7-421C-AB66-20E7704F2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Faglige metoder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9974627-44BA-49A3-B403-F10010699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Det er jeres faglærer der kender dem</a:t>
            </a:r>
          </a:p>
          <a:p>
            <a:r>
              <a:rPr lang="da-DK" dirty="0"/>
              <a:t>Eksempler kommer i uge 34 – 37</a:t>
            </a:r>
          </a:p>
          <a:p>
            <a:r>
              <a:rPr lang="da-DK" dirty="0"/>
              <a:t>Man skal ikke bruge alle – men nogle skal anvendes</a:t>
            </a:r>
          </a:p>
          <a:p>
            <a:r>
              <a:rPr lang="da-DK" dirty="0"/>
              <a:t>Man kan have dem med i det skriftlige</a:t>
            </a:r>
          </a:p>
          <a:p>
            <a:r>
              <a:rPr lang="da-DK" dirty="0"/>
              <a:t>Man skal kunne forsvare dem i det mundtlige</a:t>
            </a:r>
          </a:p>
          <a:p>
            <a:r>
              <a:rPr lang="da-DK" dirty="0"/>
              <a:t>Kombination fra to fag</a:t>
            </a:r>
          </a:p>
        </p:txBody>
      </p:sp>
    </p:spTree>
    <p:extLst>
      <p:ext uri="{BB962C8B-B14F-4D97-AF65-F5344CB8AC3E}">
        <p14:creationId xmlns:p14="http://schemas.microsoft.com/office/powerpoint/2010/main" val="246355872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10B6F4"/>
      </a:accent1>
      <a:accent2>
        <a:srgbClr val="3C78C3"/>
      </a:accent2>
      <a:accent3>
        <a:srgbClr val="9F52D0"/>
      </a:accent3>
      <a:accent4>
        <a:srgbClr val="D64198"/>
      </a:accent4>
      <a:accent5>
        <a:srgbClr val="DA2228"/>
      </a:accent5>
      <a:accent6>
        <a:srgbClr val="F18318"/>
      </a:accent6>
      <a:hlink>
        <a:srgbClr val="38DDEC"/>
      </a:hlink>
      <a:folHlink>
        <a:srgbClr val="A8DEE8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CB9708-C445-4049-9D7F-4C8684E69AF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3094</TotalTime>
  <Words>494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13</vt:i4>
      </vt:variant>
    </vt:vector>
  </HeadingPairs>
  <TitlesOfParts>
    <vt:vector size="17" baseType="lpstr">
      <vt:lpstr>Calibri Light</vt:lpstr>
      <vt:lpstr>Rockwell</vt:lpstr>
      <vt:lpstr>Wingdings</vt:lpstr>
      <vt:lpstr>Atlas</vt:lpstr>
      <vt:lpstr>SOP – En større opgave</vt:lpstr>
      <vt:lpstr>Studieretnings-case</vt:lpstr>
      <vt:lpstr>Emnet</vt:lpstr>
      <vt:lpstr>Fagligt</vt:lpstr>
      <vt:lpstr>Det ”gode” emne</vt:lpstr>
      <vt:lpstr>Tidsplan ca. tider</vt:lpstr>
      <vt:lpstr>Dilemmaet i tidsplanen</vt:lpstr>
      <vt:lpstr>Formkrav</vt:lpstr>
      <vt:lpstr>Faglige metoder</vt:lpstr>
      <vt:lpstr>Empiri </vt:lpstr>
      <vt:lpstr>Drejebog</vt:lpstr>
      <vt:lpstr>Opsummering</vt:lpstr>
      <vt:lpstr>? ? ?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SOP – En stor opgave</dc:title>
  <dc:creator>Bent Arnoldsen</dc:creator>
  <cp:lastModifiedBy>Bent Arnoldsen</cp:lastModifiedBy>
  <cp:revision>15</cp:revision>
  <dcterms:created xsi:type="dcterms:W3CDTF">2020-05-25T08:15:07Z</dcterms:created>
  <dcterms:modified xsi:type="dcterms:W3CDTF">2021-12-08T11:05:13Z</dcterms:modified>
</cp:coreProperties>
</file>